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y="7559675" cx="10080625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12" type="sldNum"/>
          </p:nvPr>
        </p:nvSpPr>
        <p:spPr>
          <a:xfrm>
            <a:off x="4278312" y="10156825"/>
            <a:ext cx="3279775" cy="5333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" name="Shape 4"/>
          <p:cNvSpPr/>
          <p:nvPr>
            <p:ph idx="2" type="sldImg"/>
          </p:nvPr>
        </p:nvSpPr>
        <p:spPr>
          <a:xfrm>
            <a:off x="1106487" y="812800"/>
            <a:ext cx="5343525" cy="40068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6" name="Shape 6"/>
          <p:cNvSpPr txBox="1"/>
          <p:nvPr>
            <p:ph idx="3" type="hdr"/>
          </p:nvPr>
        </p:nvSpPr>
        <p:spPr>
          <a:xfrm>
            <a:off x="0" y="0"/>
            <a:ext cx="3279775" cy="53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4278312" y="0"/>
            <a:ext cx="3279775" cy="53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0" y="10156825"/>
            <a:ext cx="3279775" cy="533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4" type="sldNum"/>
          </p:nvPr>
        </p:nvSpPr>
        <p:spPr>
          <a:xfrm>
            <a:off x="4278312" y="10156825"/>
            <a:ext cx="3279775" cy="5333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1106487" y="812800"/>
            <a:ext cx="5345111" cy="4008436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layout with centered title and subtitle placeholder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503237" y="688657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448050" y="6886575"/>
            <a:ext cx="319404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7227886" y="688657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tex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503237" y="301625"/>
            <a:ext cx="9069386" cy="1260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503237" y="1768475"/>
            <a:ext cx="9069386" cy="438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503237" y="688657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448050" y="6886575"/>
            <a:ext cx="319404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7227886" y="688657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0" type="dt"/>
          </p:nvPr>
        </p:nvSpPr>
        <p:spPr>
          <a:xfrm>
            <a:off x="503237" y="688657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x="3448050" y="6886575"/>
            <a:ext cx="319404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7227886" y="688657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503237" y="301625"/>
            <a:ext cx="9069386" cy="1260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503237" y="688657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3448050" y="6886575"/>
            <a:ext cx="319404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7227886" y="688657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503237" y="301625"/>
            <a:ext cx="9069386" cy="12604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503237" y="1768475"/>
            <a:ext cx="9069386" cy="4383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lvl="0" marL="3429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1100"/>
              </a:spcBef>
              <a:spcAft>
                <a:spcPts val="0"/>
              </a:spcAft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200"/>
              </a:spcBef>
              <a:spcAft>
                <a:spcPts val="0"/>
              </a:spcAft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503237" y="688657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3448050" y="6886575"/>
            <a:ext cx="319404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7227886" y="6886575"/>
            <a:ext cx="2346324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01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processing.org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4294967295" type="title"/>
          </p:nvPr>
        </p:nvSpPr>
        <p:spPr>
          <a:xfrm>
            <a:off x="503237" y="28797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LDRs and Processing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503237" y="1511300"/>
            <a:ext cx="9070974" cy="46418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6705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8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void setup()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8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4800" u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8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// the following 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8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// code goes here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8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295400" y="3240086"/>
            <a:ext cx="9070974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50275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36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printArray(Serial.list());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/>
        </p:nvSpPr>
        <p:spPr>
          <a:xfrm>
            <a:off x="1081087" y="2087561"/>
            <a:ext cx="9070974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50275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36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if(Serial.list().length &gt; 0)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36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{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36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myPort = new Serial(this,             Serial.list()[0], 9600);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36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portConnected = true;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36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1295400" y="2087561"/>
            <a:ext cx="9070974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50275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36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else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36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{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36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portConnected = false;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36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/>
        </p:nvSpPr>
        <p:spPr>
          <a:xfrm>
            <a:off x="503237" y="301625"/>
            <a:ext cx="9070974" cy="5851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75425">
            <a:noAutofit/>
          </a:bodyPr>
          <a:lstStyle/>
          <a:p>
            <a:pPr indent="0" lvl="0" marL="0" marR="0" rt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54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size(1024, 768);</a:t>
            </a: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/>
        </p:nvSpPr>
        <p:spPr>
          <a:xfrm>
            <a:off x="431800" y="412750"/>
            <a:ext cx="9070974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6705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8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void draw()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8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8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// The following code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8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// goes here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8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/>
        </p:nvSpPr>
        <p:spPr>
          <a:xfrm>
            <a:off x="503237" y="301625"/>
            <a:ext cx="9070974" cy="58515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122925">
            <a:noAutofit/>
          </a:bodyPr>
          <a:lstStyle/>
          <a:p>
            <a:pPr indent="0" lvl="0" marL="0" marR="0" rt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88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clear();</a:t>
            </a:r>
          </a:p>
        </p:txBody>
      </p:sp>
    </p:spTree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/>
        </p:nvSpPr>
        <p:spPr>
          <a:xfrm>
            <a:off x="1512887" y="2500311"/>
            <a:ext cx="9070974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6705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8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if(portConnected)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8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{</a:t>
            </a:r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76262" y="2139950"/>
            <a:ext cx="9070974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50275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36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if(myPort.available() &gt; 0)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36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36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readingInt = myPort.read();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36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readingFloat = readingInt;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36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36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</a:p>
        </p:txBody>
      </p:sp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1079500" y="2860675"/>
            <a:ext cx="9070974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6145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4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print(readingFloat);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4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print(" ");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Light Dependent Resistor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5759450" y="1768475"/>
            <a:ext cx="3816349" cy="438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8425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resistor reduces current.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Resistance is measured in ohms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 LDR has a resistance dependent on the intensity of light shining on it.</a:t>
            </a:r>
          </a:p>
        </p:txBody>
      </p:sp>
      <p:pic>
        <p:nvPicPr>
          <p:cNvPr id="48" name="Shape 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6287" y="2016125"/>
            <a:ext cx="4119561" cy="41195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720725" y="2428875"/>
            <a:ext cx="9070974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4470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32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ellipseSize = (readingFloat / 256) *     ellipseMaxSize;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3200" u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32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println(ellipseSize);</a:t>
            </a:r>
          </a:p>
        </p:txBody>
      </p:sp>
    </p:spTree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/>
        </p:nvSpPr>
        <p:spPr>
          <a:xfrm>
            <a:off x="647700" y="2663825"/>
            <a:ext cx="9070974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6145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4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ellipse(width/2, height/2,          ellipseSize,                ellipseSize);</a:t>
            </a:r>
          </a:p>
        </p:txBody>
      </p:sp>
    </p:spTree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/>
        </p:nvSpPr>
        <p:spPr>
          <a:xfrm>
            <a:off x="792162" y="1204912"/>
            <a:ext cx="9070974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6705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8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else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8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{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8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ellipse(width/2, 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8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height/2, 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8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80, 80);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8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</a:p>
        </p:txBody>
      </p:sp>
    </p:spTree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Shape 156"/>
          <p:cNvPicPr preferRelativeResize="0"/>
          <p:nvPr/>
        </p:nvPicPr>
        <p:blipFill rotWithShape="1">
          <a:blip r:embed="rId3">
            <a:alphaModFix/>
          </a:blip>
          <a:srcRect b="0" l="0" r="35478" t="16647"/>
          <a:stretch/>
        </p:blipFill>
        <p:spPr>
          <a:xfrm>
            <a:off x="1439862" y="382587"/>
            <a:ext cx="7359649" cy="7394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/>
        </p:nvSpPr>
        <p:spPr>
          <a:xfrm>
            <a:off x="647700" y="2212975"/>
            <a:ext cx="9070974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75425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54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const int ldrPin = A0;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54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readingInt = 0;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54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byte readingByte = 0;</a:t>
            </a:r>
          </a:p>
        </p:txBody>
      </p:sp>
    </p:spTree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/>
        </p:nvSpPr>
        <p:spPr>
          <a:xfrm>
            <a:off x="576262" y="1008062"/>
            <a:ext cx="9070974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75425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54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void setup()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54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54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Serial.begin(9600);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54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/>
        </p:nvSpPr>
        <p:spPr>
          <a:xfrm>
            <a:off x="647700" y="1924050"/>
            <a:ext cx="9070974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6145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4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void loop()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4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4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// The following code 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4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// goes here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4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/>
        </p:nvSpPr>
        <p:spPr>
          <a:xfrm>
            <a:off x="504825" y="2663825"/>
            <a:ext cx="9070974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50275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36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readingInt = analogRead(ldrPin);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3600" u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36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readingByte = readingInt / 4;</a:t>
            </a:r>
          </a:p>
        </p:txBody>
      </p:sp>
    </p:spTree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/>
        </p:nvSpPr>
        <p:spPr>
          <a:xfrm>
            <a:off x="647700" y="3148011"/>
            <a:ext cx="9070974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55875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0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Serial.write(readingByte);</a:t>
            </a: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4000" u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000" u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delay(100);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Processing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3237" y="1768475"/>
            <a:ext cx="9070974" cy="438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8425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https://processing.org/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Processing is derived from Java, an interpreted, object orientated language.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Processing is designed for Artists and Designers</a:t>
            </a:r>
          </a:p>
          <a:p>
            <a:pPr indent="-330200" lvl="0" marL="4318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is focused on graphics and ease-of-use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/>
        </p:nvSpPr>
        <p:spPr>
          <a:xfrm>
            <a:off x="503237" y="1800225"/>
            <a:ext cx="9070974" cy="43529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8425">
            <a:noAutofit/>
          </a:bodyPr>
          <a:lstStyle/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Graphics on computers work by “drawing” a new image every frame. 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Every frame, everything is erased and a new image is drawn.</a:t>
            </a:r>
          </a:p>
          <a:p>
            <a:pPr indent="-215900" lvl="0" marL="2159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b="0" i="0" lang="en-US" sz="3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the frames are fast enough, we perceive continuous movement.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Plan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503237" y="2808286"/>
            <a:ext cx="9070974" cy="33448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28425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Change the size of a circle based on the light level.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504825" y="1503362"/>
            <a:ext cx="9070974" cy="358457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20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Monitor resistance of LDR</a:t>
            </a:r>
            <a:b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Send the resistance value to a laptop via serial.</a:t>
            </a:r>
            <a:b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Draw a circle whose diameter is proportional to the resistance value.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576262" y="3240086"/>
            <a:ext cx="9070974" cy="187483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https://github.com/landsquid9/code-electronics-workshops/tree/master/lesson_3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subTitle"/>
          </p:nvPr>
        </p:nvSpPr>
        <p:spPr>
          <a:xfrm>
            <a:off x="576262" y="2879725"/>
            <a:ext cx="9070974" cy="43846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6145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import processing.serial.*;</a:t>
            </a:r>
          </a:p>
        </p:txBody>
      </p:sp>
      <p:sp>
        <p:nvSpPr>
          <p:cNvPr id="81" name="Shape 81"/>
          <p:cNvSpPr txBox="1"/>
          <p:nvPr>
            <p:ph idx="4294967295" type="title"/>
          </p:nvPr>
        </p:nvSpPr>
        <p:spPr>
          <a:xfrm>
            <a:off x="503237" y="301625"/>
            <a:ext cx="9070974" cy="126206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391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Processing Code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503237" y="301625"/>
            <a:ext cx="9070974" cy="57054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61450">
            <a:noAutofit/>
          </a:bodyPr>
          <a:lstStyle/>
          <a:p>
            <a:pPr indent="0" lvl="0" mar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urier New"/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Serial myPort;  </a:t>
            </a:r>
            <a:br>
              <a:rPr b="0" i="0" lang="en-US" sz="4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b="0" i="0" lang="en-US" sz="4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4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boolean portConnected;</a:t>
            </a:r>
            <a:br>
              <a:rPr b="0" i="0" lang="en-US" sz="4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b="0" i="0" lang="en-US" sz="4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4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int readingInt = 0;</a:t>
            </a:r>
            <a:br>
              <a:rPr b="0" i="0" lang="en-US" sz="4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4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float readingFloat = 0.0;</a:t>
            </a:r>
            <a:br>
              <a:rPr b="0" i="0" lang="en-US" sz="4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b="0" i="0" lang="en-US" sz="4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4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float ellipseSize = 0;</a:t>
            </a:r>
            <a:br>
              <a:rPr b="0" i="0" lang="en-US" sz="4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b="0" i="0" lang="en-US" sz="4400" u="none" cap="none" strike="noStrik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float ellipseMaxSize = 256;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